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  <p:embeddedFont>
      <p:font typeface="Merriweather"/>
      <p:regular r:id="rId23"/>
    </p:embeddedFont>
    <p:embeddedFont>
      <p:font typeface="Merriweath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5-1.png>
</file>

<file path=ppt/media/image-6-1.png>
</file>

<file path=ppt/media/image-6-2.png>
</file>

<file path=ppt/media/image-7-1.png>
</file>

<file path=ppt/media/image-8-1.png>
</file>

<file path=ppt/media/image-8-2.png>
</file>

<file path=ppt/media/image-8-3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slideLayout" Target="../slideLayouts/slideLayout5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171343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billar.py: Billar 3D con PyOpenGL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084082"/>
            <a:ext cx="7416403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Descubra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billar.py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una implementación sencilla pero potente de un juego de billar en 3D utilizando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PyOpenGL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 Este proyecto no solo muestra los fundamentos de los gráficos 3D, sino que también incorpora un impresionante sistema de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sombras proyectadas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añadiendo realismo a cada partida.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489" y="1397437"/>
            <a:ext cx="5559862" cy="602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¡Explore y Experimente!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74489" y="2385060"/>
            <a:ext cx="1328142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billar.py es más que un simple juego; es una ventana interactiva al mundo de los gráficos 3D y la simulación física con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Python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y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OpenGL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2109" y="3035498"/>
            <a:ext cx="4319349" cy="231267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525" y="3035498"/>
            <a:ext cx="4319349" cy="2312670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942" y="3035498"/>
            <a:ext cx="4319349" cy="231267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74489" y="5690235"/>
            <a:ext cx="1328142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 animamos a descargar el código, modificarlo y explorar las posibilidades que ofrece. Desde ajustar la física hasta experimentar con diferentes efectos visuales,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billar.py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es una excelente plataforma para aprender y crear.</a:t>
            </a:r>
            <a:endParaRPr lang="en-US" sz="1500" dirty="0"/>
          </a:p>
        </p:txBody>
      </p:sp>
      <p:sp>
        <p:nvSpPr>
          <p:cNvPr id="8" name="Text 3"/>
          <p:cNvSpPr/>
          <p:nvPr/>
        </p:nvSpPr>
        <p:spPr>
          <a:xfrm>
            <a:off x="674489" y="6523792"/>
            <a:ext cx="1328142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¡Disfrute de la simulación y de su experiencia con OpenGL!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8663" y="572453"/>
            <a:ext cx="5204698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¿Qué es billar.py?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8663" y="1722358"/>
            <a:ext cx="6332577" cy="1665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billar.py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es una aplicación interactiva que simula un juego de billar en un entorno 3D. Desarrollado con 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PyOpenGL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permite a los usuarios experimentar los conceptos clave de los gráficos por computadora, como la renderización de objetos, la iluminación y, especialmente, la 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proyección de sombras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8663" y="3575328"/>
            <a:ext cx="6332577" cy="999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Este proyecto es ideal para desarrolladores y entusiastas de Python interesados en aprender sobre la creación de escenas 3D y la física básica en un entorno gráfico.</a:t>
            </a:r>
            <a:endParaRPr lang="en-US" sz="16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6780" y="1769269"/>
            <a:ext cx="6332577" cy="633257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55013"/>
            <a:ext cx="661868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Requisitos del Sistema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319933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 ejecutar billar.py, asegúrese de tener instaladas las siguientes librerías: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3798" y="2992398"/>
            <a:ext cx="4136350" cy="4182189"/>
          </a:xfrm>
          <a:prstGeom prst="roundRect">
            <a:avLst>
              <a:gd name="adj" fmla="val 250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125855" y="3254454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609DFF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29452" y="3458051"/>
            <a:ext cx="333137" cy="33313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125855" y="42417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Python 3.x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1125855" y="4775240"/>
            <a:ext cx="361223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Asegúrese de tener una versión reciente de Python instalada en su sistema.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5246965" y="2992398"/>
            <a:ext cx="4136350" cy="4182189"/>
          </a:xfrm>
          <a:prstGeom prst="roundRect">
            <a:avLst>
              <a:gd name="adj" fmla="val 250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509022" y="3254454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609DF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2619" y="3458051"/>
            <a:ext cx="333137" cy="33313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509022" y="42417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PyOpenGL</a:t>
            </a:r>
            <a:endParaRPr lang="en-US" sz="2400" dirty="0"/>
          </a:p>
        </p:txBody>
      </p:sp>
      <p:sp>
        <p:nvSpPr>
          <p:cNvPr id="13" name="Text 9"/>
          <p:cNvSpPr/>
          <p:nvPr/>
        </p:nvSpPr>
        <p:spPr>
          <a:xfrm>
            <a:off x="5509022" y="4775240"/>
            <a:ext cx="361223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biblioteca de enlaces de Python para OpenGL, esencial para los gráficos 3D.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5509022" y="6107668"/>
            <a:ext cx="3612237" cy="804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pip install PyOpenGL PyOpenGL_accelerate</a:t>
            </a:r>
            <a:endParaRPr lang="en-US" sz="1900" dirty="0"/>
          </a:p>
        </p:txBody>
      </p:sp>
      <p:sp>
        <p:nvSpPr>
          <p:cNvPr id="15" name="Shape 11"/>
          <p:cNvSpPr/>
          <p:nvPr/>
        </p:nvSpPr>
        <p:spPr>
          <a:xfrm>
            <a:off x="9630132" y="2992398"/>
            <a:ext cx="4136350" cy="4182189"/>
          </a:xfrm>
          <a:prstGeom prst="roundRect">
            <a:avLst>
              <a:gd name="adj" fmla="val 250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9892189" y="3254454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609DFF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95786" y="3458051"/>
            <a:ext cx="333137" cy="333137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92189" y="42417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Numpy</a:t>
            </a:r>
            <a:endParaRPr lang="en-US" sz="2400" dirty="0"/>
          </a:p>
        </p:txBody>
      </p:sp>
      <p:sp>
        <p:nvSpPr>
          <p:cNvPr id="19" name="Text 14"/>
          <p:cNvSpPr/>
          <p:nvPr/>
        </p:nvSpPr>
        <p:spPr>
          <a:xfrm>
            <a:off x="9892189" y="4775240"/>
            <a:ext cx="3612237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Utilizado para operaciones matemáticas eficientes, especialmente en la física de las bolas.</a:t>
            </a:r>
            <a:endParaRPr lang="en-US" sz="1900" dirty="0"/>
          </a:p>
        </p:txBody>
      </p:sp>
      <p:sp>
        <p:nvSpPr>
          <p:cNvPr id="20" name="Text 15"/>
          <p:cNvSpPr/>
          <p:nvPr/>
        </p:nvSpPr>
        <p:spPr>
          <a:xfrm>
            <a:off x="9892189" y="6502479"/>
            <a:ext cx="3612237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pip install numpy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355" y="587216"/>
            <a:ext cx="10831830" cy="667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Estructura del Código: Componentes Clave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47355" y="1681639"/>
            <a:ext cx="13135689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código de billar.py se organiza en varias secciones lógicas para manejar el estado del juego, la física y la renderización.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7355" y="2583775"/>
            <a:ext cx="6461046" cy="2264688"/>
          </a:xfrm>
          <a:prstGeom prst="roundRect">
            <a:avLst>
              <a:gd name="adj" fmla="val 6460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47355" y="2553295"/>
            <a:ext cx="6461046" cy="121920"/>
          </a:xfrm>
          <a:prstGeom prst="roundRect">
            <a:avLst>
              <a:gd name="adj" fmla="val 73566"/>
            </a:avLst>
          </a:prstGeom>
          <a:solidFill>
            <a:srgbClr val="609DFF"/>
          </a:solidFill>
          <a:ln/>
        </p:spPr>
      </p:sp>
      <p:sp>
        <p:nvSpPr>
          <p:cNvPr id="6" name="Shape 4"/>
          <p:cNvSpPr/>
          <p:nvPr/>
        </p:nvSpPr>
        <p:spPr>
          <a:xfrm>
            <a:off x="3657600" y="2263497"/>
            <a:ext cx="640556" cy="640556"/>
          </a:xfrm>
          <a:prstGeom prst="roundRect">
            <a:avLst>
              <a:gd name="adj" fmla="val 142751"/>
            </a:avLst>
          </a:prstGeom>
          <a:solidFill>
            <a:srgbClr val="609DFF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49767" y="2455664"/>
            <a:ext cx="256223" cy="25622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91314" y="3117652"/>
            <a:ext cx="2669381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Estado Global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91314" y="3579376"/>
            <a:ext cx="5973128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Define variables como las dimensiones de la ventana, ángulos de cámara, estado del mouse y parámetros físicos de la mesa y las bolas.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21880" y="2583775"/>
            <a:ext cx="6461165" cy="2264688"/>
          </a:xfrm>
          <a:prstGeom prst="roundRect">
            <a:avLst>
              <a:gd name="adj" fmla="val 6460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7421880" y="2553295"/>
            <a:ext cx="6461165" cy="121920"/>
          </a:xfrm>
          <a:prstGeom prst="roundRect">
            <a:avLst>
              <a:gd name="adj" fmla="val 73566"/>
            </a:avLst>
          </a:prstGeom>
          <a:solidFill>
            <a:srgbClr val="609DFF"/>
          </a:solidFill>
          <a:ln/>
        </p:spPr>
      </p:sp>
      <p:sp>
        <p:nvSpPr>
          <p:cNvPr id="12" name="Shape 9"/>
          <p:cNvSpPr/>
          <p:nvPr/>
        </p:nvSpPr>
        <p:spPr>
          <a:xfrm>
            <a:off x="10332125" y="2263497"/>
            <a:ext cx="640556" cy="640556"/>
          </a:xfrm>
          <a:prstGeom prst="roundRect">
            <a:avLst>
              <a:gd name="adj" fmla="val 142751"/>
            </a:avLst>
          </a:prstGeom>
          <a:solidFill>
            <a:srgbClr val="609DFF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24292" y="2455664"/>
            <a:ext cx="256223" cy="256223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65839" y="3117652"/>
            <a:ext cx="2669381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Física del Juego</a:t>
            </a:r>
            <a:endParaRPr lang="en-US" sz="2100" dirty="0"/>
          </a:p>
        </p:txBody>
      </p:sp>
      <p:sp>
        <p:nvSpPr>
          <p:cNvPr id="15" name="Text 11"/>
          <p:cNvSpPr/>
          <p:nvPr/>
        </p:nvSpPr>
        <p:spPr>
          <a:xfrm>
            <a:off x="7665839" y="3579376"/>
            <a:ext cx="5973247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 la integración de posiciones, fricción, y la detección y resolución de colisiones entre bolas y con los bordes de la mesa.</a:t>
            </a:r>
            <a:endParaRPr lang="en-US" sz="1650" dirty="0"/>
          </a:p>
        </p:txBody>
      </p:sp>
      <p:sp>
        <p:nvSpPr>
          <p:cNvPr id="16" name="Shape 12"/>
          <p:cNvSpPr/>
          <p:nvPr/>
        </p:nvSpPr>
        <p:spPr>
          <a:xfrm>
            <a:off x="747355" y="5382220"/>
            <a:ext cx="6461046" cy="2264688"/>
          </a:xfrm>
          <a:prstGeom prst="roundRect">
            <a:avLst>
              <a:gd name="adj" fmla="val 6460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17" name="Shape 13"/>
          <p:cNvSpPr/>
          <p:nvPr/>
        </p:nvSpPr>
        <p:spPr>
          <a:xfrm>
            <a:off x="747355" y="5351740"/>
            <a:ext cx="6461046" cy="121920"/>
          </a:xfrm>
          <a:prstGeom prst="roundRect">
            <a:avLst>
              <a:gd name="adj" fmla="val 73566"/>
            </a:avLst>
          </a:prstGeom>
          <a:solidFill>
            <a:srgbClr val="609DFF"/>
          </a:solidFill>
          <a:ln/>
        </p:spPr>
      </p:sp>
      <p:sp>
        <p:nvSpPr>
          <p:cNvPr id="18" name="Shape 14"/>
          <p:cNvSpPr/>
          <p:nvPr/>
        </p:nvSpPr>
        <p:spPr>
          <a:xfrm>
            <a:off x="3657600" y="5061942"/>
            <a:ext cx="640556" cy="640556"/>
          </a:xfrm>
          <a:prstGeom prst="roundRect">
            <a:avLst>
              <a:gd name="adj" fmla="val 142751"/>
            </a:avLst>
          </a:prstGeom>
          <a:solidFill>
            <a:srgbClr val="609DFF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49767" y="5254109"/>
            <a:ext cx="256223" cy="256223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91314" y="5916097"/>
            <a:ext cx="2958941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Renderización OpenGL</a:t>
            </a:r>
            <a:endParaRPr lang="en-US" sz="2100" dirty="0"/>
          </a:p>
        </p:txBody>
      </p:sp>
      <p:sp>
        <p:nvSpPr>
          <p:cNvPr id="21" name="Text 16"/>
          <p:cNvSpPr/>
          <p:nvPr/>
        </p:nvSpPr>
        <p:spPr>
          <a:xfrm>
            <a:off x="991314" y="6377821"/>
            <a:ext cx="5973128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Encargada de dibujar la mesa, las bolas y, crucialmente, las sombras proyectadas utilizando las capacidades de OpenGL.</a:t>
            </a:r>
            <a:endParaRPr lang="en-US" sz="1650" dirty="0"/>
          </a:p>
        </p:txBody>
      </p:sp>
      <p:sp>
        <p:nvSpPr>
          <p:cNvPr id="22" name="Shape 17"/>
          <p:cNvSpPr/>
          <p:nvPr/>
        </p:nvSpPr>
        <p:spPr>
          <a:xfrm>
            <a:off x="7421880" y="5382220"/>
            <a:ext cx="6461165" cy="2264688"/>
          </a:xfrm>
          <a:prstGeom prst="roundRect">
            <a:avLst>
              <a:gd name="adj" fmla="val 6460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23" name="Shape 18"/>
          <p:cNvSpPr/>
          <p:nvPr/>
        </p:nvSpPr>
        <p:spPr>
          <a:xfrm>
            <a:off x="7421880" y="5351740"/>
            <a:ext cx="6461165" cy="121920"/>
          </a:xfrm>
          <a:prstGeom prst="roundRect">
            <a:avLst>
              <a:gd name="adj" fmla="val 73566"/>
            </a:avLst>
          </a:prstGeom>
          <a:solidFill>
            <a:srgbClr val="609DFF"/>
          </a:solidFill>
          <a:ln/>
        </p:spPr>
      </p:sp>
      <p:sp>
        <p:nvSpPr>
          <p:cNvPr id="24" name="Shape 19"/>
          <p:cNvSpPr/>
          <p:nvPr/>
        </p:nvSpPr>
        <p:spPr>
          <a:xfrm>
            <a:off x="10332125" y="5061942"/>
            <a:ext cx="640556" cy="640556"/>
          </a:xfrm>
          <a:prstGeom prst="roundRect">
            <a:avLst>
              <a:gd name="adj" fmla="val 142751"/>
            </a:avLst>
          </a:prstGeom>
          <a:solidFill>
            <a:srgbClr val="609DFF"/>
          </a:solidFill>
          <a:ln/>
        </p:spPr>
      </p:sp>
      <p:pic>
        <p:nvPicPr>
          <p:cNvPr id="25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24292" y="5254109"/>
            <a:ext cx="256223" cy="256223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7665839" y="5916097"/>
            <a:ext cx="2669381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Manejo de Entrada</a:t>
            </a:r>
            <a:endParaRPr lang="en-US" sz="2100" dirty="0"/>
          </a:p>
        </p:txBody>
      </p:sp>
      <p:sp>
        <p:nvSpPr>
          <p:cNvPr id="27" name="Text 21"/>
          <p:cNvSpPr/>
          <p:nvPr/>
        </p:nvSpPr>
        <p:spPr>
          <a:xfrm>
            <a:off x="7665839" y="6377821"/>
            <a:ext cx="5973247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Gestiona la interacción del usuario mediante el mouse para golpear la bola blanca y el teclado para controlar la cámara y las opciones del juego.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264" y="731163"/>
            <a:ext cx="8338304" cy="695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Iniciando con OpenGL: init_gl()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9264" y="1961198"/>
            <a:ext cx="7625834" cy="1076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función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init_gl()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es el punto de partida para configurar el entorno de renderización de OpenGL. Aquí se definen los parámetros globales que afectan cómo se verán los objetos en la escena 3D.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79264" y="3237905"/>
            <a:ext cx="7625834" cy="720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Color de Fondo: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glClearColor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establece el color de la ventana a un tono oscuro y sutil.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79264" y="4035862"/>
            <a:ext cx="7625834" cy="1076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Buffer de Profundidad: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glEnable(GL_DEPTH_TEST)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permite que OpenGL determine qué objetos están más cerca del observador, manejando la oclusión correctamente.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79264" y="5190053"/>
            <a:ext cx="7625834" cy="1076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Iluminación: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Se configura una fuente de luz (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GL_LIGHT0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) con propiedades de ambiente, difusión y especular, lo que es fundamental para la creación de sombras y el realismo de las bolas.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79264" y="6344245"/>
            <a:ext cx="7625834" cy="1076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Materiales: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Se definen propiedades del material, como el brillo (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GL_SHININESS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) y los reflejos especulares, dando a las bolas un aspecto pulido.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5881" y="2011204"/>
            <a:ext cx="4902756" cy="49027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110" y="543758"/>
            <a:ext cx="11938040" cy="618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Renderizando la Escena: draw_table() y draw_ball()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92110" y="1557338"/>
            <a:ext cx="13246179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Estas funciones se encargan de dibujar los elementos visuales principales del juego.</a:t>
            </a:r>
            <a:endParaRPr lang="en-US" sz="1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2110" y="2096095"/>
            <a:ext cx="6499503" cy="401693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92110" y="6310789"/>
            <a:ext cx="2472095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Mesa de Billar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92110" y="6738342"/>
            <a:ext cx="6499503" cy="949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función 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draw_table()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renderiza la superficie verde de la mesa y sus bordes (cushions). Utiliza 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GL_QUADS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para las superficies planas y configura las normales para una iluminación correcta.</a:t>
            </a:r>
            <a:endParaRPr lang="en-US" sz="15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787" y="2096095"/>
            <a:ext cx="6499503" cy="401693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38787" y="6310789"/>
            <a:ext cx="2472095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Las Bolas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7438787" y="6738342"/>
            <a:ext cx="6499503" cy="949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draw_ball()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posiciona y dibuja cada bola en la escena. Se utiliza 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glutSolidSphere()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para las esferas, y se aplican transformaciones de traslación y color para cada bola individual.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765" y="936308"/>
            <a:ext cx="7570470" cy="1404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Desafío de las Sombras: shadow_matrix()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6765" y="2678430"/>
            <a:ext cx="7570470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Uno de los aspectos más interesantes de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billar.py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es la implementación de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sombras proyectadas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utilizando una matriz de sombra.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123950" y="4262914"/>
            <a:ext cx="7233285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función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shadow_matrix(plane, lightpos)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calcula una matriz de transformación que proyecta cualquier objeto sobre un plano definido, desde la perspectiva de una fuente de luz específica. Esto permite crear sombras planas y realistas en el entorno 3D.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86765" y="4010025"/>
            <a:ext cx="30480" cy="1951673"/>
          </a:xfrm>
          <a:prstGeom prst="rect">
            <a:avLst/>
          </a:prstGeom>
          <a:solidFill>
            <a:srgbClr val="609DFF"/>
          </a:solidFill>
          <a:ln/>
        </p:spPr>
      </p:sp>
      <p:sp>
        <p:nvSpPr>
          <p:cNvPr id="7" name="Text 4"/>
          <p:cNvSpPr/>
          <p:nvPr/>
        </p:nvSpPr>
        <p:spPr>
          <a:xfrm>
            <a:off x="786765" y="6214586"/>
            <a:ext cx="7570470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Esta técnica es crucial para añadir profundidad y realismo a la escena, haciendo que los objetos parezcan estar firmemente anclados a la mesa.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9748" y="850463"/>
            <a:ext cx="11691223" cy="749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Mecánica del Juego y Física de Colisiones</a:t>
            </a:r>
            <a:endParaRPr lang="en-US" sz="4700" dirty="0"/>
          </a:p>
        </p:txBody>
      </p:sp>
      <p:sp>
        <p:nvSpPr>
          <p:cNvPr id="3" name="Text 1"/>
          <p:cNvSpPr/>
          <p:nvPr/>
        </p:nvSpPr>
        <p:spPr>
          <a:xfrm>
            <a:off x="839748" y="2080022"/>
            <a:ext cx="12950904" cy="383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simulación física de billar.py es sorprendentemente robusta para su tamaño.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9748" y="2733794"/>
            <a:ext cx="4316968" cy="9597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79659" y="3933468"/>
            <a:ext cx="3837146" cy="749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Integración de Movimiento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079659" y="4827032"/>
            <a:ext cx="3837146" cy="2310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Las posiciones de las bolas se actualizan en cada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TIME_STEP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considerando su velocidad y aplicando un factor de fricción para simular la pérdida de energía.</a:t>
            </a:r>
            <a:endParaRPr lang="en-US" sz="18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716" y="2733794"/>
            <a:ext cx="4316968" cy="9597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96627" y="3933468"/>
            <a:ext cx="3131582" cy="374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Colisiones Bola-Pared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5396627" y="4452223"/>
            <a:ext cx="3837146" cy="23031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Cuando una bola choca con los bordes de la mesa, su componente de velocidad perpendicular a la pared se invierte y se reduce ligeramente, simulando el rebote.</a:t>
            </a:r>
            <a:endParaRPr lang="en-US" sz="18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3684" y="2733794"/>
            <a:ext cx="4316968" cy="95976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3595" y="3933468"/>
            <a:ext cx="2999303" cy="374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Colisiones Bola-Bola</a:t>
            </a:r>
            <a:endParaRPr lang="en-US" sz="2350" dirty="0"/>
          </a:p>
        </p:txBody>
      </p:sp>
      <p:sp>
        <p:nvSpPr>
          <p:cNvPr id="12" name="Text 7"/>
          <p:cNvSpPr/>
          <p:nvPr/>
        </p:nvSpPr>
        <p:spPr>
          <a:xfrm>
            <a:off x="9713595" y="4452223"/>
            <a:ext cx="3837146" cy="2687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 implementa una detección de colisiones simple y una respuesta elástica. Las velocidades se intercambian en la dirección normal de colisión, y se resuelve el solapamiento para evitar que las bolas se encajen.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3869" y="372308"/>
            <a:ext cx="3747254" cy="423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Interacción del Usuario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3869" y="1066086"/>
            <a:ext cx="13682663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Controlar el juego y la cámara es intuitivo y directo.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473869" y="1570315"/>
            <a:ext cx="2031206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Control de Cámara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473869" y="1959531"/>
            <a:ext cx="6676192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Flechas: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Mueven la cámara alrededor de la mesa.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73869" y="2223492"/>
            <a:ext cx="6676192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'+' / '-':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Alejan o acercan la cámara, permitiendo una vista más amplia o detallada.</a:t>
            </a:r>
            <a:endParaRPr lang="en-US" sz="10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3869" y="2592348"/>
            <a:ext cx="6676192" cy="667619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87960" y="1570315"/>
            <a:ext cx="2031206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Mecánica de Golpe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487960" y="1959531"/>
            <a:ext cx="6676192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Arrastrar Mouse: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Al presionar y arrastrar el botón izquierdo del mouse, se prepara el golpe.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7487960" y="2223492"/>
            <a:ext cx="6676192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Soltar Mouse: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La fuerza y dirección del arrastre se traducen en un impulso aplicado a la bola blanca.</a:t>
            </a:r>
            <a:endParaRPr lang="en-US" sz="10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7960" y="2592348"/>
            <a:ext cx="6676192" cy="66761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2025-12-09T05:09:50Z</dcterms:created>
  <dcterms:modified xsi:type="dcterms:W3CDTF">2025-12-09T05:09:50Z</dcterms:modified>
</cp:coreProperties>
</file>